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PT Serif Bold" charset="0"/>
      <p:regular r:id="rId24"/>
    </p:embeddedFont>
    <p:embeddedFont>
      <p:font typeface="Roboto" charset="0"/>
      <p:regular r:id="rId25"/>
    </p:embeddedFont>
    <p:embeddedFont>
      <p:font typeface="PT Serif" charset="0"/>
      <p:regular r:id="rId26"/>
      <p:bold r:id="rId27"/>
      <p:italic r:id="rId28"/>
      <p:boldItalic r:id="rId29"/>
    </p:embeddedFont>
    <p:embeddedFont>
      <p:font typeface="PT Serif Italics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5A57E"/>
    <a:srgbClr val="F6D789"/>
    <a:srgbClr val="FAE7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-101" y="-8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27A2C-E020-42D3-9937-01EB9AED7262}" type="datetimeFigureOut">
              <a:rPr lang="en-IN" smtClean="0"/>
              <a:pPr/>
              <a:t>03-10-2024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361F1-56A2-44BD-8A90-5629CCBF027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6480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361F1-56A2-44BD-8A90-5629CCBF0272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4844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 #1 – Industry User Registration</a:t>
            </a:r>
          </a:p>
          <a:p>
            <a:r>
              <a:rPr lang="en-US" dirty="0"/>
              <a:t>#2 – KYC Verification</a:t>
            </a:r>
          </a:p>
          <a:p>
            <a:r>
              <a:rPr lang="en-US" dirty="0"/>
              <a:t>#3 and #4 – User Interface for Industry User</a:t>
            </a:r>
          </a:p>
          <a:p>
            <a:r>
              <a:rPr lang="en-US" dirty="0"/>
              <a:t>#5 and #6 – Govt. Registration and Dashboard</a:t>
            </a:r>
          </a:p>
          <a:p>
            <a:r>
              <a:rPr lang="en-IN" dirty="0"/>
              <a:t>#7and #8 – KYC Verification and CO2 Emission Report by Industries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361F1-56A2-44BD-8A90-5629CCBF0272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8893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 and #2 – Allocation of tokens to Industry via Govt.</a:t>
            </a:r>
          </a:p>
          <a:p>
            <a:r>
              <a:rPr lang="en-US" dirty="0"/>
              <a:t>#3 and #4 – Carbon Credits Trading in a Decentralized Marketplace</a:t>
            </a:r>
          </a:p>
          <a:p>
            <a:r>
              <a:rPr lang="en-IN" dirty="0"/>
              <a:t>#5 and #6 – Carbon Credits Trading </a:t>
            </a:r>
            <a:r>
              <a:rPr lang="en-IN"/>
              <a:t>with Government</a:t>
            </a:r>
          </a:p>
          <a:p>
            <a:r>
              <a:rPr lang="en-IN"/>
              <a:t>#7 and #8 - Graphs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361F1-56A2-44BD-8A90-5629CCBF0272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0418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0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66017" y="4851000"/>
            <a:ext cx="15046127" cy="15046127"/>
          </a:xfrm>
          <a:custGeom>
            <a:avLst/>
            <a:gdLst/>
            <a:ahLst/>
            <a:cxnLst/>
            <a:rect l="l" t="t" r="r" b="b"/>
            <a:pathLst>
              <a:path w="15046127" h="15046127">
                <a:moveTo>
                  <a:pt x="0" y="0"/>
                </a:moveTo>
                <a:lnTo>
                  <a:pt x="15046127" y="0"/>
                </a:lnTo>
                <a:lnTo>
                  <a:pt x="15046127" y="15046127"/>
                </a:lnTo>
                <a:lnTo>
                  <a:pt x="0" y="1504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61344"/>
            <a:ext cx="12431072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50"/>
              </a:lnSpc>
            </a:pPr>
            <a:r>
              <a:rPr lang="en-US" sz="15000" spc="-450" dirty="0">
                <a:solidFill>
                  <a:srgbClr val="5C604A"/>
                </a:solidFill>
                <a:latin typeface="PT Serif Bold"/>
              </a:rPr>
              <a:t>CarbonCredz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296393"/>
            <a:ext cx="1243107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67" dirty="0">
                <a:solidFill>
                  <a:srgbClr val="5C604A"/>
                </a:solidFill>
                <a:latin typeface="Roboto"/>
              </a:rPr>
              <a:t>An Automated Carbon Credit System and CO2 Tracker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7046" y="5258435"/>
            <a:ext cx="14402254" cy="399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-36" dirty="0">
                <a:solidFill>
                  <a:srgbClr val="5C604A"/>
                </a:solidFill>
                <a:latin typeface="Roboto"/>
              </a:rPr>
              <a:t>Mentor: Dr. Rajkumar </a:t>
            </a:r>
            <a:r>
              <a:rPr lang="en-US" sz="3600" spc="-36" dirty="0" err="1">
                <a:solidFill>
                  <a:srgbClr val="5C604A"/>
                </a:solidFill>
                <a:latin typeface="Roboto"/>
              </a:rPr>
              <a:t>Tekchandani</a:t>
            </a:r>
            <a:r>
              <a:rPr lang="en-US" sz="3600" spc="-36" dirty="0">
                <a:solidFill>
                  <a:srgbClr val="5C604A"/>
                </a:solidFill>
                <a:latin typeface="Roboto"/>
              </a:rPr>
              <a:t> (Assistant Professor)</a:t>
            </a:r>
          </a:p>
          <a:p>
            <a:pPr algn="r">
              <a:lnSpc>
                <a:spcPts val="4480"/>
              </a:lnSpc>
            </a:pPr>
            <a:endParaRPr lang="en-US" sz="3600" spc="-36" dirty="0">
              <a:solidFill>
                <a:srgbClr val="5C604A"/>
              </a:solidFill>
              <a:latin typeface="Roboto"/>
            </a:endParaRPr>
          </a:p>
          <a:p>
            <a:pPr algn="r">
              <a:lnSpc>
                <a:spcPts val="4480"/>
              </a:lnSpc>
            </a:pPr>
            <a:r>
              <a:rPr lang="en-US" sz="3200" spc="-32" dirty="0">
                <a:solidFill>
                  <a:srgbClr val="5C604A"/>
                </a:solidFill>
                <a:latin typeface="Roboto"/>
              </a:rPr>
              <a:t>Team Members:</a:t>
            </a:r>
          </a:p>
          <a:p>
            <a:pPr algn="r">
              <a:lnSpc>
                <a:spcPts val="4480"/>
              </a:lnSpc>
            </a:pPr>
            <a:r>
              <a:rPr lang="en-US" sz="3200" spc="-32" dirty="0">
                <a:solidFill>
                  <a:srgbClr val="5C604A"/>
                </a:solidFill>
                <a:latin typeface="Roboto"/>
              </a:rPr>
              <a:t>Anubhav Gupta 102003551</a:t>
            </a:r>
          </a:p>
          <a:p>
            <a:pPr algn="r">
              <a:lnSpc>
                <a:spcPts val="4480"/>
              </a:lnSpc>
            </a:pPr>
            <a:r>
              <a:rPr lang="en-US" sz="3200" spc="-32" dirty="0">
                <a:solidFill>
                  <a:srgbClr val="5C604A"/>
                </a:solidFill>
                <a:latin typeface="Roboto"/>
              </a:rPr>
              <a:t>Atharv Ambokar 102003564</a:t>
            </a:r>
          </a:p>
          <a:p>
            <a:pPr algn="r">
              <a:lnSpc>
                <a:spcPts val="4480"/>
              </a:lnSpc>
            </a:pPr>
            <a:r>
              <a:rPr lang="en-US" sz="3200" spc="-32" dirty="0">
                <a:solidFill>
                  <a:srgbClr val="5C604A"/>
                </a:solidFill>
                <a:latin typeface="Roboto"/>
              </a:rPr>
              <a:t>Gurkirat Singh 102003172</a:t>
            </a:r>
          </a:p>
          <a:p>
            <a:pPr algn="r">
              <a:lnSpc>
                <a:spcPts val="4480"/>
              </a:lnSpc>
              <a:spcBef>
                <a:spcPct val="0"/>
              </a:spcBef>
            </a:pPr>
            <a:r>
              <a:rPr lang="en-US" sz="3200" spc="-32" dirty="0">
                <a:solidFill>
                  <a:srgbClr val="5C604A"/>
                </a:solidFill>
                <a:latin typeface="Roboto"/>
              </a:rPr>
              <a:t>Parth Nasa 102003147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60AC2CD-1750-376E-7673-0FDFCA238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72401" y="650837"/>
            <a:ext cx="3586899" cy="35868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65732" y="3425668"/>
            <a:ext cx="9988865" cy="9988865"/>
          </a:xfrm>
          <a:custGeom>
            <a:avLst/>
            <a:gdLst/>
            <a:ahLst/>
            <a:cxnLst/>
            <a:rect l="l" t="t" r="r" b="b"/>
            <a:pathLst>
              <a:path w="9988865" h="9988865">
                <a:moveTo>
                  <a:pt x="0" y="0"/>
                </a:moveTo>
                <a:lnTo>
                  <a:pt x="9988864" y="0"/>
                </a:lnTo>
                <a:lnTo>
                  <a:pt x="9988864" y="9988864"/>
                </a:lnTo>
                <a:lnTo>
                  <a:pt x="0" y="998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31859" y="1028700"/>
            <a:ext cx="7727441" cy="6562643"/>
          </a:xfrm>
          <a:custGeom>
            <a:avLst/>
            <a:gdLst/>
            <a:ahLst/>
            <a:cxnLst/>
            <a:rect l="l" t="t" r="r" b="b"/>
            <a:pathLst>
              <a:path w="7727441" h="6562643">
                <a:moveTo>
                  <a:pt x="0" y="0"/>
                </a:moveTo>
                <a:lnTo>
                  <a:pt x="7727441" y="0"/>
                </a:lnTo>
                <a:lnTo>
                  <a:pt x="7727441" y="6562643"/>
                </a:lnTo>
                <a:lnTo>
                  <a:pt x="0" y="656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81516" y="2727167"/>
            <a:ext cx="7962484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 spc="-150" dirty="0">
                <a:solidFill>
                  <a:srgbClr val="5C604A"/>
                </a:solidFill>
                <a:latin typeface="PT Serif"/>
              </a:rPr>
              <a:t>Class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1859" y="7882784"/>
            <a:ext cx="7727441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 spc="-150">
                <a:solidFill>
                  <a:srgbClr val="000000"/>
                </a:solidFill>
                <a:latin typeface="PT Serif"/>
              </a:rPr>
              <a:t>User Interface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0764098-C5EC-517A-87AB-2FB75E080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7349" y="3628943"/>
            <a:ext cx="8356649" cy="3962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0029" y="-3992940"/>
            <a:ext cx="8472684" cy="8472684"/>
          </a:xfrm>
          <a:custGeom>
            <a:avLst/>
            <a:gdLst/>
            <a:ahLst/>
            <a:cxnLst/>
            <a:rect l="l" t="t" r="r" b="b"/>
            <a:pathLst>
              <a:path w="8472684" h="8472684">
                <a:moveTo>
                  <a:pt x="0" y="0"/>
                </a:moveTo>
                <a:lnTo>
                  <a:pt x="8472684" y="0"/>
                </a:lnTo>
                <a:lnTo>
                  <a:pt x="8472684" y="8472684"/>
                </a:lnTo>
                <a:lnTo>
                  <a:pt x="0" y="847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9915" y="814902"/>
            <a:ext cx="5267180" cy="8443398"/>
          </a:xfrm>
          <a:custGeom>
            <a:avLst/>
            <a:gdLst/>
            <a:ahLst/>
            <a:cxnLst/>
            <a:rect l="l" t="t" r="r" b="b"/>
            <a:pathLst>
              <a:path w="5267180" h="8443398">
                <a:moveTo>
                  <a:pt x="0" y="0"/>
                </a:moveTo>
                <a:lnTo>
                  <a:pt x="5267180" y="0"/>
                </a:lnTo>
                <a:lnTo>
                  <a:pt x="5267180" y="8443398"/>
                </a:lnTo>
                <a:lnTo>
                  <a:pt x="0" y="844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5632" y="9334500"/>
            <a:ext cx="5267180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 spc="-150" dirty="0">
                <a:solidFill>
                  <a:srgbClr val="000000"/>
                </a:solidFill>
                <a:latin typeface="PT Serif Italics"/>
              </a:rPr>
              <a:t>Workflow</a:t>
            </a:r>
          </a:p>
        </p:txBody>
      </p:sp>
      <p:sp>
        <p:nvSpPr>
          <p:cNvPr id="8" name="Freeform 8"/>
          <p:cNvSpPr/>
          <p:nvPr/>
        </p:nvSpPr>
        <p:spPr>
          <a:xfrm>
            <a:off x="6242346" y="2066558"/>
            <a:ext cx="11371700" cy="7191742"/>
          </a:xfrm>
          <a:custGeom>
            <a:avLst/>
            <a:gdLst/>
            <a:ahLst/>
            <a:cxnLst/>
            <a:rect l="l" t="t" r="r" b="b"/>
            <a:pathLst>
              <a:path w="11371700" h="7191742">
                <a:moveTo>
                  <a:pt x="0" y="0"/>
                </a:moveTo>
                <a:lnTo>
                  <a:pt x="11371700" y="0"/>
                </a:lnTo>
                <a:lnTo>
                  <a:pt x="11371700" y="7191742"/>
                </a:lnTo>
                <a:lnTo>
                  <a:pt x="0" y="7191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78" t="-3766" b="-37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242346" y="1114425"/>
            <a:ext cx="113717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0"/>
              </a:lnSpc>
            </a:pPr>
            <a:r>
              <a:rPr lang="en-US" sz="6000" spc="-179">
                <a:solidFill>
                  <a:srgbClr val="5C604A"/>
                </a:solidFill>
                <a:latin typeface="PT Serif"/>
              </a:rPr>
              <a:t>Deployment Diagram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65732" y="3425668"/>
            <a:ext cx="9988865" cy="9988865"/>
          </a:xfrm>
          <a:custGeom>
            <a:avLst/>
            <a:gdLst/>
            <a:ahLst/>
            <a:cxnLst/>
            <a:rect l="l" t="t" r="r" b="b"/>
            <a:pathLst>
              <a:path w="9988865" h="9988865">
                <a:moveTo>
                  <a:pt x="0" y="0"/>
                </a:moveTo>
                <a:lnTo>
                  <a:pt x="9988864" y="0"/>
                </a:lnTo>
                <a:lnTo>
                  <a:pt x="9988864" y="9988864"/>
                </a:lnTo>
                <a:lnTo>
                  <a:pt x="0" y="998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8690" y="533717"/>
            <a:ext cx="1307062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>
                <a:solidFill>
                  <a:srgbClr val="5C604A"/>
                </a:solidFill>
                <a:latin typeface="PT Serif"/>
              </a:rPr>
              <a:t>System Screenshots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329EE3-811B-CEB9-3865-4A20A9E2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99" y="1708430"/>
            <a:ext cx="15416598" cy="7686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E385EC-7112-F269-43ED-9F3029DBA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699" y="1708430"/>
            <a:ext cx="15416598" cy="768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D125E4-66DD-234E-CB6D-E5A44BDA7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99" y="1708429"/>
            <a:ext cx="15416598" cy="768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D3B056D-915F-45B1-2281-915E7583E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699" y="1708428"/>
            <a:ext cx="15416598" cy="768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CB49B74-88B4-4BBB-A2B4-6B761F6C0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699" y="1709657"/>
            <a:ext cx="15416598" cy="7686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C9E8097-BF7C-2459-10D6-975CCDBCF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5699" y="1707205"/>
            <a:ext cx="15416598" cy="7688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571CF8B-954E-3B41-CADB-ED93097010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8156" y="1705979"/>
            <a:ext cx="15414141" cy="7686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308B090-D568-3BFC-D1B9-01BCBA6E4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6034" y="1703530"/>
            <a:ext cx="15414145" cy="768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65732" y="3425668"/>
            <a:ext cx="9988865" cy="9988865"/>
          </a:xfrm>
          <a:custGeom>
            <a:avLst/>
            <a:gdLst/>
            <a:ahLst/>
            <a:cxnLst/>
            <a:rect l="l" t="t" r="r" b="b"/>
            <a:pathLst>
              <a:path w="9988865" h="9988865">
                <a:moveTo>
                  <a:pt x="0" y="0"/>
                </a:moveTo>
                <a:lnTo>
                  <a:pt x="9988864" y="0"/>
                </a:lnTo>
                <a:lnTo>
                  <a:pt x="9988864" y="9988864"/>
                </a:lnTo>
                <a:lnTo>
                  <a:pt x="0" y="998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08690" y="533717"/>
            <a:ext cx="13070621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 dirty="0">
                <a:solidFill>
                  <a:srgbClr val="5C604A"/>
                </a:solidFill>
                <a:latin typeface="PT Serif"/>
              </a:rPr>
              <a:t>System </a:t>
            </a:r>
            <a:r>
              <a:rPr lang="en-US" sz="7500" spc="-240" dirty="0">
                <a:solidFill>
                  <a:srgbClr val="5C604A"/>
                </a:solidFill>
                <a:latin typeface="PT Serif"/>
              </a:rPr>
              <a:t>Screenshots</a:t>
            </a:r>
            <a:r>
              <a:rPr lang="en-US" sz="8000" spc="-240" dirty="0">
                <a:solidFill>
                  <a:srgbClr val="5C604A"/>
                </a:solidFill>
                <a:latin typeface="PT Serif"/>
              </a:rPr>
              <a:t>: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9A37F4-5E80-C1A7-F7C0-383F678045C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36398" y="1928297"/>
            <a:ext cx="15415200" cy="76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E59D64-05CE-0F76-1691-5717548C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398" y="1928296"/>
            <a:ext cx="15415200" cy="768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6AC100-115B-FCF9-B309-0FAE7102D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98" y="1928293"/>
            <a:ext cx="15415200" cy="768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A0750FE-6EC0-25AA-1ED4-21DA48BE0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398" y="1928290"/>
            <a:ext cx="15415200" cy="768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2BC128E-0CBF-1169-D00B-B542EEED4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398" y="1928283"/>
            <a:ext cx="15415200" cy="768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29B2CF6-5F6C-568A-1399-C5B96D1FC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6398" y="1928276"/>
            <a:ext cx="15415200" cy="768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1D4A8AF-DA4B-7D30-85AB-B6225D05A8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6230" y="1928269"/>
            <a:ext cx="15415200" cy="7685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0DF0158-6BEB-D7B3-E691-2D0D98BC8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6565" y="1928239"/>
            <a:ext cx="15415201" cy="76859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2282"/>
            <a:ext cx="6916016" cy="10264718"/>
            <a:chOff x="0" y="0"/>
            <a:chExt cx="1821502" cy="2703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502" cy="2703465"/>
            </a:xfrm>
            <a:custGeom>
              <a:avLst/>
              <a:gdLst/>
              <a:ahLst/>
              <a:cxnLst/>
              <a:rect l="l" t="t" r="r" b="b"/>
              <a:pathLst>
                <a:path w="1821502" h="2703465">
                  <a:moveTo>
                    <a:pt x="0" y="0"/>
                  </a:moveTo>
                  <a:lnTo>
                    <a:pt x="1821502" y="0"/>
                  </a:lnTo>
                  <a:lnTo>
                    <a:pt x="1821502" y="2703465"/>
                  </a:lnTo>
                  <a:lnTo>
                    <a:pt x="0" y="2703465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21502" cy="2760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428109"/>
            <a:ext cx="486411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spc="-225" dirty="0">
                <a:solidFill>
                  <a:srgbClr val="5C604A"/>
                </a:solidFill>
                <a:latin typeface="PT Serif Italics"/>
              </a:rPr>
              <a:t>Project Outcomes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4079777"/>
              </p:ext>
            </p:extLst>
          </p:nvPr>
        </p:nvGraphicFramePr>
        <p:xfrm>
          <a:off x="8014472" y="2209461"/>
          <a:ext cx="9244828" cy="5673368"/>
        </p:xfrm>
        <a:graphic>
          <a:graphicData uri="http://schemas.openxmlformats.org/drawingml/2006/table">
            <a:tbl>
              <a:tblPr/>
              <a:tblGrid>
                <a:gridCol w="92448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01964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Fully Functional Blockchain System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1964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Efficient CO2 Tracker System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1964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User-Friendly Decentralized Marketplace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67476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KYC and Security Measures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16016" cy="10287000"/>
            <a:chOff x="0" y="0"/>
            <a:chExt cx="18215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502" cy="2709333"/>
            </a:xfrm>
            <a:custGeom>
              <a:avLst/>
              <a:gdLst/>
              <a:ahLst/>
              <a:cxnLst/>
              <a:rect l="l" t="t" r="r" b="b"/>
              <a:pathLst>
                <a:path w="1821502" h="2709333">
                  <a:moveTo>
                    <a:pt x="0" y="0"/>
                  </a:moveTo>
                  <a:lnTo>
                    <a:pt x="1821502" y="0"/>
                  </a:lnTo>
                  <a:lnTo>
                    <a:pt x="182150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2150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162425"/>
            <a:ext cx="5059131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spc="-225" dirty="0">
                <a:solidFill>
                  <a:srgbClr val="000000"/>
                </a:solidFill>
                <a:latin typeface="PT Serif"/>
              </a:rPr>
              <a:t>Individual Roles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2500642"/>
              </p:ext>
            </p:extLst>
          </p:nvPr>
        </p:nvGraphicFramePr>
        <p:xfrm>
          <a:off x="8014472" y="2899302"/>
          <a:ext cx="9244828" cy="4271404"/>
        </p:xfrm>
        <a:graphic>
          <a:graphicData uri="http://schemas.openxmlformats.org/drawingml/2006/table">
            <a:tbl>
              <a:tblPr/>
              <a:tblGrid>
                <a:gridCol w="92448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01964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Roboto"/>
                        </a:rPr>
                        <a:t>Project Manager: Atharv Ambokar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01964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Roboto"/>
                        </a:rPr>
                        <a:t>Front End Developer: Anubhav Gupta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67476"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Roboto"/>
                        </a:rPr>
                        <a:t>Back End Developers: Parth Nasa, Gurkirat Singh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0029" y="-3992940"/>
            <a:ext cx="8472684" cy="8472684"/>
          </a:xfrm>
          <a:custGeom>
            <a:avLst/>
            <a:gdLst/>
            <a:ahLst/>
            <a:cxnLst/>
            <a:rect l="l" t="t" r="r" b="b"/>
            <a:pathLst>
              <a:path w="8472684" h="8472684">
                <a:moveTo>
                  <a:pt x="0" y="0"/>
                </a:moveTo>
                <a:lnTo>
                  <a:pt x="8472684" y="0"/>
                </a:lnTo>
                <a:lnTo>
                  <a:pt x="8472684" y="8472684"/>
                </a:lnTo>
                <a:lnTo>
                  <a:pt x="0" y="847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715339"/>
            <a:ext cx="16230600" cy="6542961"/>
          </a:xfrm>
          <a:custGeom>
            <a:avLst/>
            <a:gdLst/>
            <a:ahLst/>
            <a:cxnLst/>
            <a:rect l="l" t="t" r="r" b="b"/>
            <a:pathLst>
              <a:path w="16230600" h="6542961">
                <a:moveTo>
                  <a:pt x="0" y="0"/>
                </a:moveTo>
                <a:lnTo>
                  <a:pt x="16230600" y="0"/>
                </a:lnTo>
                <a:lnTo>
                  <a:pt x="16230600" y="6542961"/>
                </a:lnTo>
                <a:lnTo>
                  <a:pt x="0" y="654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81153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50"/>
              </a:lnSpc>
            </a:pPr>
            <a:r>
              <a:rPr lang="en-US" sz="7500" spc="-225">
                <a:solidFill>
                  <a:srgbClr val="000000"/>
                </a:solidFill>
                <a:latin typeface="PT Serif Italics"/>
              </a:rPr>
              <a:t>Work Plan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92460">
            <a:off x="4947480" y="3365114"/>
            <a:ext cx="8436251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5000">
                <a:solidFill>
                  <a:srgbClr val="5C604A"/>
                </a:solidFill>
                <a:latin typeface="PT Serif Bold"/>
              </a:rPr>
              <a:t>Thank</a:t>
            </a:r>
          </a:p>
        </p:txBody>
      </p:sp>
      <p:sp>
        <p:nvSpPr>
          <p:cNvPr id="3" name="TextBox 3"/>
          <p:cNvSpPr txBox="1"/>
          <p:nvPr/>
        </p:nvSpPr>
        <p:spPr>
          <a:xfrm rot="-515361">
            <a:off x="5693592" y="4736691"/>
            <a:ext cx="7693717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  <a:spcBef>
                <a:spcPct val="0"/>
              </a:spcBef>
            </a:pPr>
            <a:r>
              <a:rPr lang="en-US" sz="15000">
                <a:solidFill>
                  <a:srgbClr val="5C604A"/>
                </a:solidFill>
                <a:latin typeface="PT Serif Bold"/>
              </a:rPr>
              <a:t>you!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2660" y="2547393"/>
            <a:ext cx="9043670" cy="90436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715" b="-171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50351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 spc="-240">
                <a:solidFill>
                  <a:srgbClr val="5C604A"/>
                </a:solidFill>
                <a:latin typeface="PT Serif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212" y="2286091"/>
            <a:ext cx="8111788" cy="580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Problem Statement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Project Scope 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Objectives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Literature Survey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Tools and Techniques Used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Work Breakdown Structure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Project Architecture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Class Diagram &amp; User Interface Diagram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Workflow &amp; Deployment Diagram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System Screenshots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Project Outcomes</a:t>
            </a:r>
          </a:p>
          <a:p>
            <a:pPr algn="l">
              <a:lnSpc>
                <a:spcPts val="3500"/>
              </a:lnSpc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Individual Roles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25" dirty="0">
                <a:solidFill>
                  <a:srgbClr val="000000"/>
                </a:solidFill>
                <a:latin typeface="Roboto"/>
              </a:rPr>
              <a:t>Work 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04241" y="2295616"/>
            <a:ext cx="1358179" cy="5802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3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4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5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6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7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8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9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10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11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12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14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15</a:t>
            </a:r>
          </a:p>
          <a:p>
            <a:pPr algn="ctr">
              <a:lnSpc>
                <a:spcPts val="3499"/>
              </a:lnSpc>
            </a:pPr>
            <a:r>
              <a:rPr lang="en-US" sz="2499" spc="-24" dirty="0">
                <a:solidFill>
                  <a:srgbClr val="000000"/>
                </a:solidFill>
                <a:latin typeface="Roboto"/>
              </a:rPr>
              <a:t>16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8891" y="-604036"/>
            <a:ext cx="11495071" cy="11495071"/>
          </a:xfrm>
          <a:custGeom>
            <a:avLst/>
            <a:gdLst/>
            <a:ahLst/>
            <a:cxnLst/>
            <a:rect l="l" t="t" r="r" b="b"/>
            <a:pathLst>
              <a:path w="11495071" h="11495071">
                <a:moveTo>
                  <a:pt x="0" y="0"/>
                </a:moveTo>
                <a:lnTo>
                  <a:pt x="11495071" y="0"/>
                </a:lnTo>
                <a:lnTo>
                  <a:pt x="11495071" y="11495072"/>
                </a:lnTo>
                <a:lnTo>
                  <a:pt x="0" y="11495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74675"/>
            <a:ext cx="1565576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240" dirty="0">
                <a:solidFill>
                  <a:srgbClr val="000000"/>
                </a:solidFill>
                <a:latin typeface="PT Serif"/>
              </a:rPr>
              <a:t>Problem</a:t>
            </a:r>
            <a:r>
              <a:rPr lang="en-US" sz="8000" spc="-240" dirty="0">
                <a:solidFill>
                  <a:srgbClr val="FFF8EE"/>
                </a:solidFill>
                <a:latin typeface="PT Serif"/>
              </a:rPr>
              <a:t> </a:t>
            </a:r>
            <a:r>
              <a:rPr lang="en-US" sz="8000" spc="-240" dirty="0">
                <a:solidFill>
                  <a:srgbClr val="5C604A"/>
                </a:solidFill>
                <a:latin typeface="PT Serif Italics"/>
              </a:rPr>
              <a:t>Statement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790700"/>
            <a:ext cx="16230600" cy="6424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current carbon credit system lacks transparency and reliability, making it difficult to accurately track and report their CO2 emissions. </a:t>
            </a: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endParaRPr lang="en-US" sz="3000" b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Many businesses struggle with the complexities of monitoring their emissions and verifying reductions, which are essential for earning carbon credits. </a:t>
            </a: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Existing platforms for trading carbon credits often lack efficiency and accessibility, limiting participation and slowing the overall progress toward environmental sustainability. </a:t>
            </a: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fragmentation and inefficiency in both emission tracking and carbon credit trading present significant barriers to achieving meaningful reductions in industrial CO2 emissions and combating climate change. </a:t>
            </a: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There is a pressing need for an integrated, transparent, and reliable system that can streamline these processes and foster greater environmental accountability and action.</a:t>
            </a:r>
            <a:endParaRPr lang="en-IN" sz="3000" b="1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90980" y="533717"/>
            <a:ext cx="1186832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80"/>
              </a:lnSpc>
            </a:pPr>
            <a:r>
              <a:rPr lang="en-US" sz="8000" spc="-240">
                <a:solidFill>
                  <a:srgbClr val="5C604A"/>
                </a:solidFill>
                <a:latin typeface="PT Serif"/>
              </a:rPr>
              <a:t>Project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04388"/>
            <a:ext cx="16230600" cy="534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C604A"/>
                </a:solidFill>
                <a:latin typeface="Roboto"/>
              </a:rPr>
              <a:t>Developing a blockchain-based automated carbon credit system using the XDC Blockchain EVM.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5C604A"/>
              </a:solidFill>
              <a:latin typeface="Roboto"/>
            </a:endParaRP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C604A"/>
                </a:solidFill>
                <a:latin typeface="Roboto"/>
              </a:rPr>
              <a:t>Carbon credits trading through the XRC-20 Token (GCT).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5C604A"/>
              </a:solidFill>
              <a:latin typeface="Roboto"/>
            </a:endParaRP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C604A"/>
                </a:solidFill>
                <a:latin typeface="Roboto"/>
              </a:rPr>
              <a:t>CO2 emissions will be tracked using graphical reports.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5C604A"/>
              </a:solidFill>
              <a:latin typeface="Roboto"/>
            </a:endParaRP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C604A"/>
                </a:solidFill>
                <a:latin typeface="Roboto"/>
              </a:rPr>
              <a:t>Security is reinforced with a KYC verification using IPFS.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5C604A"/>
              </a:solidFill>
              <a:latin typeface="Roboto"/>
            </a:endParaRP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5C604A"/>
                </a:solidFill>
                <a:latin typeface="Roboto"/>
              </a:rPr>
              <a:t>A user-friendly decentralized marketplace created for carbon credit trading.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5712" y="-3818846"/>
            <a:ext cx="9464567" cy="8558010"/>
          </a:xfrm>
          <a:custGeom>
            <a:avLst/>
            <a:gdLst/>
            <a:ahLst/>
            <a:cxnLst/>
            <a:rect l="l" t="t" r="r" b="b"/>
            <a:pathLst>
              <a:path w="12139610" h="12139610">
                <a:moveTo>
                  <a:pt x="0" y="0"/>
                </a:moveTo>
                <a:lnTo>
                  <a:pt x="12139610" y="0"/>
                </a:lnTo>
                <a:lnTo>
                  <a:pt x="12139610" y="12139610"/>
                </a:lnTo>
                <a:lnTo>
                  <a:pt x="0" y="1213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331551"/>
            <a:ext cx="16230600" cy="2038349"/>
            <a:chOff x="0" y="0"/>
            <a:chExt cx="812800" cy="102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02077"/>
            </a:xfrm>
            <a:custGeom>
              <a:avLst/>
              <a:gdLst/>
              <a:ahLst/>
              <a:cxnLst/>
              <a:rect l="l" t="t" r="r" b="b"/>
              <a:pathLst>
                <a:path w="812800" h="102077">
                  <a:moveTo>
                    <a:pt x="0" y="0"/>
                  </a:moveTo>
                  <a:lnTo>
                    <a:pt x="812800" y="0"/>
                  </a:lnTo>
                  <a:lnTo>
                    <a:pt x="812800" y="102077"/>
                  </a:lnTo>
                  <a:lnTo>
                    <a:pt x="0" y="102077"/>
                  </a:lnTo>
                  <a:close/>
                </a:path>
              </a:pathLst>
            </a:custGeom>
            <a:solidFill>
              <a:srgbClr val="CFCFC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88"/>
              <a:ext cx="812800" cy="98101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 spc="-25" dirty="0">
                  <a:solidFill>
                    <a:srgbClr val="000000"/>
                  </a:solidFill>
                  <a:latin typeface="PT Serif Bold"/>
                </a:rPr>
                <a:t>Establishment of a Carbon Decentralized Marketplace to facilitate a transparent carbon trading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69431" y="792493"/>
            <a:ext cx="734913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 dirty="0">
                <a:solidFill>
                  <a:srgbClr val="5C604A"/>
                </a:solidFill>
                <a:latin typeface="PT Serif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>
            <a:off x="-2464720" y="6337510"/>
            <a:ext cx="12139610" cy="12139610"/>
          </a:xfrm>
          <a:custGeom>
            <a:avLst/>
            <a:gdLst/>
            <a:ahLst/>
            <a:cxnLst/>
            <a:rect l="l" t="t" r="r" b="b"/>
            <a:pathLst>
              <a:path w="12139610" h="12139610">
                <a:moveTo>
                  <a:pt x="0" y="0"/>
                </a:moveTo>
                <a:lnTo>
                  <a:pt x="12139610" y="0"/>
                </a:lnTo>
                <a:lnTo>
                  <a:pt x="12139610" y="12139610"/>
                </a:lnTo>
                <a:lnTo>
                  <a:pt x="0" y="1213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00068" y="6858012"/>
            <a:ext cx="16230600" cy="2989362"/>
            <a:chOff x="0" y="-23813"/>
            <a:chExt cx="812800" cy="1497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02077"/>
            </a:xfrm>
            <a:custGeom>
              <a:avLst/>
              <a:gdLst/>
              <a:ahLst/>
              <a:cxnLst/>
              <a:rect l="l" t="t" r="r" b="b"/>
              <a:pathLst>
                <a:path w="812800" h="102077">
                  <a:moveTo>
                    <a:pt x="0" y="0"/>
                  </a:moveTo>
                  <a:lnTo>
                    <a:pt x="812800" y="0"/>
                  </a:lnTo>
                  <a:lnTo>
                    <a:pt x="812800" y="102077"/>
                  </a:lnTo>
                  <a:lnTo>
                    <a:pt x="0" y="102077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3813"/>
              <a:ext cx="812800" cy="149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24" dirty="0">
                  <a:solidFill>
                    <a:srgbClr val="000000"/>
                  </a:solidFill>
                  <a:latin typeface="PT Serif Bold"/>
                </a:rPr>
                <a:t>Provision for individuals to contribute to carbon reduction efforts.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265408"/>
            <a:ext cx="16230600" cy="2989362"/>
            <a:chOff x="0" y="-25557"/>
            <a:chExt cx="812800" cy="1497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02077"/>
            </a:xfrm>
            <a:custGeom>
              <a:avLst/>
              <a:gdLst/>
              <a:ahLst/>
              <a:cxnLst/>
              <a:rect l="l" t="t" r="r" b="b"/>
              <a:pathLst>
                <a:path w="812800" h="102077">
                  <a:moveTo>
                    <a:pt x="0" y="0"/>
                  </a:moveTo>
                  <a:lnTo>
                    <a:pt x="812800" y="0"/>
                  </a:lnTo>
                  <a:lnTo>
                    <a:pt x="812800" y="102077"/>
                  </a:lnTo>
                  <a:lnTo>
                    <a:pt x="0" y="102077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5557"/>
              <a:ext cx="812800" cy="149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spc="-24" dirty="0">
                  <a:solidFill>
                    <a:srgbClr val="000000"/>
                  </a:solidFill>
                  <a:latin typeface="PT Serif Bold"/>
                </a:rPr>
                <a:t>Implementation of an Automated Carbon Credit System to streamline the process of issuing and managing carbon credits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90550"/>
            <a:ext cx="162306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 spc="-225">
                <a:solidFill>
                  <a:srgbClr val="5C604A"/>
                </a:solidFill>
                <a:latin typeface="PT Serif"/>
              </a:rPr>
              <a:t>Literature </a:t>
            </a:r>
            <a:r>
              <a:rPr lang="en-US" sz="7500" spc="-225">
                <a:solidFill>
                  <a:srgbClr val="5C604A"/>
                </a:solidFill>
                <a:latin typeface="PT Serif Italics"/>
              </a:rPr>
              <a:t>Survey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876928"/>
              </p:ext>
            </p:extLst>
          </p:nvPr>
        </p:nvGraphicFramePr>
        <p:xfrm>
          <a:off x="1028700" y="1809750"/>
          <a:ext cx="16230600" cy="7893821"/>
        </p:xfrm>
        <a:graphic>
          <a:graphicData uri="http://schemas.openxmlformats.org/drawingml/2006/table">
            <a:tbl>
              <a:tblPr/>
              <a:tblGrid>
                <a:gridCol w="15579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12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313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168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118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40642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Year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Paper Title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Tools/Technology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Findings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Citation 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65226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2020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Estimation of Carbon Emission from Thermal Power Plants in India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I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Solar PV systems, RETScreen, HOMER, EnergyPlus, ArcGIS, QGIS, TensorFlow, PyTorch.</a:t>
                      </a:r>
                      <a:endParaRPr lang="en-US" sz="15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62000" marR="162000" marT="162000" marB="162000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Rise of CO2 emissions in India, mainly from thermal power plants; exploring carbon trading as a solution.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G. Sharma, Isha </a:t>
                      </a:r>
                      <a:r>
                        <a:rPr lang="en-US" sz="1499" dirty="0" err="1">
                          <a:solidFill>
                            <a:srgbClr val="000000"/>
                          </a:solidFill>
                          <a:latin typeface="Roboto"/>
                        </a:rPr>
                        <a:t>Narolia</a:t>
                      </a: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, A. Sharma, P. Singh[6]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2160934"/>
                  </a:ext>
                </a:extLst>
              </a:tr>
              <a:tr h="1565226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2020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Carbon credits on blockchain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Clean Development Mechanism (CDM), Zotero,</a:t>
                      </a:r>
                      <a:endParaRPr lang="en-US" sz="1500" b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rtl="0"/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Digital Signatures,</a:t>
                      </a:r>
                      <a:endParaRPr lang="en-US" sz="1500" b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rtl="0"/>
                      <a:r>
                        <a:rPr lang="en-US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Emission Trading Scheme</a:t>
                      </a:r>
                      <a:endParaRPr lang="en-US" sz="1500" b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62000" marR="162000" marT="162000" marB="162000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Proposes a blockchain-based token system for carbon trading to address issues like centralization and fraud in current carbon credit markets.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D. Patel, B. Britto, S. Sharma, K. Gaikwad, Y. </a:t>
                      </a:r>
                      <a:r>
                        <a:rPr lang="en-US" sz="1499" dirty="0" err="1">
                          <a:solidFill>
                            <a:srgbClr val="000000"/>
                          </a:solidFill>
                          <a:latin typeface="Roboto"/>
                        </a:rPr>
                        <a:t>Dusing</a:t>
                      </a: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, M. Gupta[7]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2386423"/>
                  </a:ext>
                </a:extLst>
              </a:tr>
              <a:tr h="122682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2022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Blockchain-enhanced trading systems for construction industry to control carbon emissions 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</a:rPr>
                        <a:t>Delegated Proof of Stake (DPoS), Carbon Emission Calculation Software (CCS), Decentralized Application (DApp)</a:t>
                      </a:r>
                      <a:endParaRPr lang="en-US" sz="1500" dirty="0">
                        <a:effectLst/>
                      </a:endParaRPr>
                    </a:p>
                  </a:txBody>
                  <a:tcPr marL="162000" marR="162000" marT="162000" marB="162000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Proposes a blockchain-based trading system to control carbon emissions in the construction industry's materialization phase.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Z. Shu, W. Liu, B. Fu, Z. Li, M. He[8]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26827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2023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Trading carbon tokens on the blockchain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0" i="0" u="none" strike="noStrike" dirty="0">
                          <a:solidFill>
                            <a:srgbClr val="0D0D0D"/>
                          </a:solidFill>
                          <a:effectLst/>
                          <a:latin typeface="Roboto" panose="02000000000000000000" pitchFamily="2" charset="0"/>
                        </a:rPr>
                        <a:t>AirCarbon Exchange (ACX), Wallet Addresses, Carbon Trade Exchange (CTX)</a:t>
                      </a:r>
                      <a:endParaRPr lang="en-IN" sz="1500" dirty="0">
                        <a:effectLst/>
                      </a:endParaRPr>
                    </a:p>
                  </a:txBody>
                  <a:tcPr marL="162000" marR="162000" marT="162000" marB="162000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Blockchain-based exchange for trading voluntary carbon credits, its development, operation, and impact on reducing carbon emissions through financial innovation.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L. Swinkels[10]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90592750"/>
                  </a:ext>
                </a:extLst>
              </a:tr>
              <a:tr h="1415150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2023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Design of Service System for Carbon Trading (Case Study : Bandung City)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IN" sz="15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Collection, Carbon Calculation System, Geographic Information System (GIS), Visualization software for generating dashboards</a:t>
                      </a:r>
                      <a:endParaRPr lang="en-US" sz="15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62000" marR="162000" marT="162000" marB="162000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>
                          <a:solidFill>
                            <a:srgbClr val="000000"/>
                          </a:solidFill>
                          <a:latin typeface="Roboto"/>
                        </a:rPr>
                        <a:t>A carbon trading-based system to address carbon emissions in Bandung City; it collects data on vegetation absorption ability and vehicle emissions to calculate carbon tax costs and incentivize emission reduction efforts.</a:t>
                      </a:r>
                      <a:endParaRPr lang="en-US" sz="110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099"/>
                        </a:lnSpc>
                        <a:defRPr/>
                      </a:pPr>
                      <a:r>
                        <a:rPr lang="en-US" sz="1499" dirty="0">
                          <a:solidFill>
                            <a:srgbClr val="000000"/>
                          </a:solidFill>
                          <a:latin typeface="Roboto"/>
                        </a:rPr>
                        <a:t>M. R. Dwi Putra, Albarda[11]</a:t>
                      </a:r>
                      <a:endParaRPr lang="en-US" sz="1100" dirty="0"/>
                    </a:p>
                  </a:txBody>
                  <a:tcPr marL="161925" marR="161925" marT="161925" marB="161925" anchor="ctr">
                    <a:lnL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C6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2000" y="-3771900"/>
            <a:ext cx="9505981" cy="8787944"/>
          </a:xfrm>
          <a:custGeom>
            <a:avLst/>
            <a:gdLst/>
            <a:ahLst/>
            <a:cxnLst/>
            <a:rect l="l" t="t" r="r" b="b"/>
            <a:pathLst>
              <a:path w="12139610" h="12139610">
                <a:moveTo>
                  <a:pt x="0" y="0"/>
                </a:moveTo>
                <a:lnTo>
                  <a:pt x="12139609" y="0"/>
                </a:lnTo>
                <a:lnTo>
                  <a:pt x="12139609" y="12139610"/>
                </a:lnTo>
                <a:lnTo>
                  <a:pt x="0" y="1213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23950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 spc="-225">
                <a:solidFill>
                  <a:srgbClr val="5C604A"/>
                </a:solidFill>
                <a:latin typeface="PT Serif"/>
              </a:rPr>
              <a:t>Tools and Technologies Used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6085" y="5924550"/>
            <a:ext cx="4584125" cy="1848103"/>
            <a:chOff x="0" y="0"/>
            <a:chExt cx="6112166" cy="2464137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6112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>
                  <a:solidFill>
                    <a:srgbClr val="5C604A"/>
                  </a:solidFill>
                  <a:latin typeface="PT Serif"/>
                </a:rPr>
                <a:t>XDC Blockchain EVM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5022"/>
              <a:ext cx="6112166" cy="139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Blockchain platform for its EVM compatibility, robustness, and suitability for enterprise applications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31073" y="5934328"/>
            <a:ext cx="4584125" cy="1495678"/>
            <a:chOff x="0" y="0"/>
            <a:chExt cx="6112166" cy="19942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6112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 dirty="0">
                  <a:solidFill>
                    <a:srgbClr val="5C604A"/>
                  </a:solidFill>
                  <a:latin typeface="PT Serif"/>
                </a:rPr>
                <a:t>IPFS System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65022"/>
              <a:ext cx="6112166" cy="92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For decentralized storage of verification documents, such as KYC data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77619" y="5775663"/>
            <a:ext cx="4584125" cy="2145229"/>
            <a:chOff x="0" y="-28575"/>
            <a:chExt cx="6112166" cy="267732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6112166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 dirty="0">
                  <a:solidFill>
                    <a:srgbClr val="5C604A"/>
                  </a:solidFill>
                  <a:latin typeface="PT Serif"/>
                </a:rPr>
                <a:t>Frontend Development Frameworks (React)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25422"/>
              <a:ext cx="6112166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For building a user-friendly web interface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77619" y="2952750"/>
            <a:ext cx="4584125" cy="1495678"/>
            <a:chOff x="0" y="0"/>
            <a:chExt cx="6112166" cy="19942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6112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>
                  <a:solidFill>
                    <a:srgbClr val="5C604A"/>
                  </a:solidFill>
                  <a:latin typeface="PT Serif"/>
                </a:rPr>
                <a:t>Truffle (v5.7.7)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65022"/>
              <a:ext cx="6112166" cy="929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For smart contract development, testing, and deployment on the blockchain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31073" y="2952750"/>
            <a:ext cx="4584125" cy="1848103"/>
            <a:chOff x="0" y="0"/>
            <a:chExt cx="6112166" cy="24641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6112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>
                  <a:solidFill>
                    <a:srgbClr val="5C604A"/>
                  </a:solidFill>
                  <a:latin typeface="PT Serif"/>
                </a:rPr>
                <a:t>NodeJS (v20.11)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65022"/>
              <a:ext cx="6112166" cy="1399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For backend development to handle API requests, manage user authentication, and interact with the blockchain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6085" y="2921541"/>
            <a:ext cx="4584125" cy="2230842"/>
            <a:chOff x="0" y="-28575"/>
            <a:chExt cx="6112166" cy="297445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6112166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spc="-89">
                  <a:solidFill>
                    <a:srgbClr val="5C604A"/>
                  </a:solidFill>
                  <a:latin typeface="PT Serif"/>
                </a:rPr>
                <a:t>Python (v3.10)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65023"/>
              <a:ext cx="6112166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dirty="0">
                  <a:solidFill>
                    <a:srgbClr val="5C604A"/>
                  </a:solidFill>
                  <a:latin typeface="Roboto"/>
                </a:rPr>
                <a:t>For API development and interfacing REST API with blockchain, due to its simplicity, extensive libraries, and strong community support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7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D1EDA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965732" y="3425668"/>
            <a:ext cx="9988865" cy="9988865"/>
          </a:xfrm>
          <a:custGeom>
            <a:avLst/>
            <a:gdLst/>
            <a:ahLst/>
            <a:cxnLst/>
            <a:rect l="l" t="t" r="r" b="b"/>
            <a:pathLst>
              <a:path w="9988865" h="9988865">
                <a:moveTo>
                  <a:pt x="0" y="0"/>
                </a:moveTo>
                <a:lnTo>
                  <a:pt x="9988864" y="0"/>
                </a:lnTo>
                <a:lnTo>
                  <a:pt x="9988864" y="9988864"/>
                </a:lnTo>
                <a:lnTo>
                  <a:pt x="0" y="99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71856" y="1785437"/>
            <a:ext cx="14344289" cy="7472863"/>
          </a:xfrm>
          <a:custGeom>
            <a:avLst/>
            <a:gdLst/>
            <a:ahLst/>
            <a:cxnLst/>
            <a:rect l="l" t="t" r="r" b="b"/>
            <a:pathLst>
              <a:path w="14344289" h="7472863">
                <a:moveTo>
                  <a:pt x="0" y="0"/>
                </a:moveTo>
                <a:lnTo>
                  <a:pt x="14344288" y="0"/>
                </a:lnTo>
                <a:lnTo>
                  <a:pt x="14344288" y="7472863"/>
                </a:lnTo>
                <a:lnTo>
                  <a:pt x="0" y="7472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19437"/>
            <a:ext cx="1623060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 spc="-240">
                <a:solidFill>
                  <a:srgbClr val="5C604A"/>
                </a:solidFill>
                <a:latin typeface="PT Serif"/>
              </a:rPr>
              <a:t>Work Breakdown Structure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78847" y="1358574"/>
            <a:ext cx="11495071" cy="11495071"/>
          </a:xfrm>
          <a:custGeom>
            <a:avLst/>
            <a:gdLst/>
            <a:ahLst/>
            <a:cxnLst/>
            <a:rect l="l" t="t" r="r" b="b"/>
            <a:pathLst>
              <a:path w="11495071" h="11495071">
                <a:moveTo>
                  <a:pt x="0" y="0"/>
                </a:moveTo>
                <a:lnTo>
                  <a:pt x="11495071" y="0"/>
                </a:lnTo>
                <a:lnTo>
                  <a:pt x="11495071" y="11495071"/>
                </a:lnTo>
                <a:lnTo>
                  <a:pt x="0" y="11495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43402"/>
            <a:chOff x="0" y="0"/>
            <a:chExt cx="4816593" cy="64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4106"/>
            </a:xfrm>
            <a:custGeom>
              <a:avLst/>
              <a:gdLst/>
              <a:ahLst/>
              <a:cxnLst/>
              <a:rect l="l" t="t" r="r" b="b"/>
              <a:pathLst>
                <a:path w="4816592" h="64106">
                  <a:moveTo>
                    <a:pt x="0" y="0"/>
                  </a:moveTo>
                  <a:lnTo>
                    <a:pt x="4816592" y="0"/>
                  </a:lnTo>
                  <a:lnTo>
                    <a:pt x="4816592" y="64106"/>
                  </a:lnTo>
                  <a:lnTo>
                    <a:pt x="0" y="64106"/>
                  </a:lnTo>
                  <a:close/>
                </a:path>
              </a:pathLst>
            </a:custGeom>
            <a:solidFill>
              <a:srgbClr val="F6D78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12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348748"/>
            <a:ext cx="7202739" cy="9589505"/>
            <a:chOff x="0" y="0"/>
            <a:chExt cx="3663950" cy="487807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4"/>
              <a:stretch>
                <a:fillRect l="-11372" r="-1137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C604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78847" y="2962910"/>
            <a:ext cx="8913853" cy="218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80"/>
              </a:lnSpc>
            </a:pPr>
            <a:r>
              <a:rPr lang="en-US" sz="8000" spc="-240">
                <a:solidFill>
                  <a:srgbClr val="000000"/>
                </a:solidFill>
                <a:latin typeface="PT Serif"/>
              </a:rPr>
              <a:t>System Architecture Diagram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895</Words>
  <Application>Microsoft Office PowerPoint</Application>
  <PresentationFormat>Custom</PresentationFormat>
  <Paragraphs>135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PT Serif Bold</vt:lpstr>
      <vt:lpstr>Roboto</vt:lpstr>
      <vt:lpstr>PT Serif</vt:lpstr>
      <vt:lpstr>PT Serif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CarbonCredz</dc:title>
  <dc:creator>PARTH NASA</dc:creator>
  <cp:lastModifiedBy>intel</cp:lastModifiedBy>
  <cp:revision>38</cp:revision>
  <dcterms:created xsi:type="dcterms:W3CDTF">2006-08-16T00:00:00Z</dcterms:created>
  <dcterms:modified xsi:type="dcterms:W3CDTF">2024-10-03T18:26:04Z</dcterms:modified>
  <dc:identifier>DAGGgMg8Cbo</dc:identifier>
</cp:coreProperties>
</file>